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629" r:id="rId5"/>
    <p:sldId id="1485" r:id="rId6"/>
    <p:sldId id="14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6A0"/>
    <a:srgbClr val="7030A0"/>
    <a:srgbClr val="93D500"/>
    <a:srgbClr val="0075C9"/>
    <a:srgbClr val="FF9015"/>
    <a:srgbClr val="375955"/>
    <a:srgbClr val="000000"/>
    <a:srgbClr val="1F1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517" autoAdjust="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468" y="20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D’Elia" userId="a8ba011d-1aa6-435d-9384-0249cbd15666" providerId="ADAL" clId="{418A2400-6045-41EE-BC6B-62479F702D14}"/>
    <pc:docChg chg="modSld">
      <pc:chgData name="Nina D’Elia" userId="a8ba011d-1aa6-435d-9384-0249cbd15666" providerId="ADAL" clId="{418A2400-6045-41EE-BC6B-62479F702D14}" dt="2024-07-10T20:16:18.550" v="39" actId="20577"/>
      <pc:docMkLst>
        <pc:docMk/>
      </pc:docMkLst>
      <pc:sldChg chg="modSp mod">
        <pc:chgData name="Nina D’Elia" userId="a8ba011d-1aa6-435d-9384-0249cbd15666" providerId="ADAL" clId="{418A2400-6045-41EE-BC6B-62479F702D14}" dt="2024-07-10T20:16:18.550" v="39" actId="20577"/>
        <pc:sldMkLst>
          <pc:docMk/>
          <pc:sldMk cId="1040798952" sldId="1485"/>
        </pc:sldMkLst>
        <pc:spChg chg="mod">
          <ac:chgData name="Nina D’Elia" userId="a8ba011d-1aa6-435d-9384-0249cbd15666" providerId="ADAL" clId="{418A2400-6045-41EE-BC6B-62479F702D14}" dt="2024-07-10T20:16:18.550" v="39" actId="20577"/>
          <ac:spMkLst>
            <pc:docMk/>
            <pc:sldMk cId="1040798952" sldId="1485"/>
            <ac:spMk id="93" creationId="{4E39DE6E-3B1F-40F2-A249-FC95C09A0102}"/>
          </ac:spMkLst>
        </pc:spChg>
        <pc:spChg chg="mod">
          <ac:chgData name="Nina D’Elia" userId="a8ba011d-1aa6-435d-9384-0249cbd15666" providerId="ADAL" clId="{418A2400-6045-41EE-BC6B-62479F702D14}" dt="2024-07-10T20:15:54.783" v="6" actId="20577"/>
          <ac:spMkLst>
            <pc:docMk/>
            <pc:sldMk cId="1040798952" sldId="1485"/>
            <ac:spMk id="97" creationId="{9235CBE2-278F-4620-9998-5079DDD0E95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9356ED-3459-4300-80D9-00AD18C29A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851F4-0F34-491B-9E3E-D3EE27CFA6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8B7E-333E-4418-917F-BBBFE57BB517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29E89-93B1-4F3C-B38A-C4B740879E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11D98-BA28-4C6D-BABB-D0B9DF0EB4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7420E-0177-4889-8C29-B9BA4D2D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1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0B0BD-8CC2-46F0-9C4D-1E650EC703E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1AF88-3C14-4E33-895A-17043640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1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00E1B-5EBD-4EED-937C-D90D649B2847}" type="slidenum">
              <a:rPr lang="en-GB" smtClean="0"/>
              <a:t>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8749E-7CD8-1E44-AA57-F6E236518E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55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eventnow.encoreglobal.com/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s://www.encoreglobal.com/rigging-request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8583C9C-E576-4E70-AAD1-A3EED5D262F0}"/>
              </a:ext>
            </a:extLst>
          </p:cNvPr>
          <p:cNvSpPr txBox="1"/>
          <p:nvPr userDrawn="1"/>
        </p:nvSpPr>
        <p:spPr>
          <a:xfrm>
            <a:off x="7802957" y="6554982"/>
            <a:ext cx="42730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©2022 Encore Global LP or its subsidiaries. Proprietary and Confidential Information.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6CD35-2074-4D5D-AA2D-DB58E76A2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0" y="4303059"/>
            <a:ext cx="2554941" cy="2554941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DBBC30-EC94-4FB3-A415-6D006248B3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3443" y="1550812"/>
            <a:ext cx="4608513" cy="2425700"/>
          </a:xfrm>
          <a:solidFill>
            <a:srgbClr val="FF06A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Venue Logo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496545-FD32-483D-9B69-8FD3B6184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499" y="2122155"/>
            <a:ext cx="4058429" cy="92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9E7D4EEE-AC25-4D15-A055-D17117E5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6" y="419279"/>
            <a:ext cx="11245850" cy="5689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40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472D0E-157C-4746-91F3-ECA8CD1D4ABF}"/>
              </a:ext>
            </a:extLst>
          </p:cNvPr>
          <p:cNvSpPr/>
          <p:nvPr userDrawn="1"/>
        </p:nvSpPr>
        <p:spPr>
          <a:xfrm>
            <a:off x="7429815" y="4331201"/>
            <a:ext cx="4762183" cy="2526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BFF589-3BA9-41C4-8494-10B032093816}"/>
              </a:ext>
            </a:extLst>
          </p:cNvPr>
          <p:cNvSpPr/>
          <p:nvPr userDrawn="1"/>
        </p:nvSpPr>
        <p:spPr>
          <a:xfrm>
            <a:off x="0" y="0"/>
            <a:ext cx="38013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B1807-6CBB-4A5C-BA8D-3978FD2ADE06}"/>
              </a:ext>
            </a:extLst>
          </p:cNvPr>
          <p:cNvSpPr/>
          <p:nvPr userDrawn="1"/>
        </p:nvSpPr>
        <p:spPr>
          <a:xfrm>
            <a:off x="7429817" y="0"/>
            <a:ext cx="4762183" cy="4331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37E0CF-E6E2-45D5-9A90-795CBAF150D4}"/>
              </a:ext>
            </a:extLst>
          </p:cNvPr>
          <p:cNvSpPr txBox="1">
            <a:spLocks/>
          </p:cNvSpPr>
          <p:nvPr userDrawn="1"/>
        </p:nvSpPr>
        <p:spPr>
          <a:xfrm>
            <a:off x="7429816" y="169046"/>
            <a:ext cx="4762183" cy="460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+mn-lt"/>
              </a:rPr>
              <a:t>We make it easy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5A0C8-74B1-4004-9A7D-DCC9F9523FDE}"/>
              </a:ext>
            </a:extLst>
          </p:cNvPr>
          <p:cNvSpPr txBox="1"/>
          <p:nvPr userDrawn="1"/>
        </p:nvSpPr>
        <p:spPr>
          <a:xfrm>
            <a:off x="233195" y="760971"/>
            <a:ext cx="333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As the exclusive Technology Provider of </a:t>
            </a:r>
            <a:r>
              <a:rPr lang="en-US" sz="1200" dirty="0">
                <a:solidFill>
                  <a:schemeClr val="accent6"/>
                </a:solidFill>
              </a:rPr>
              <a:t>[Venue name]</a:t>
            </a:r>
            <a:r>
              <a:rPr lang="en-US" sz="1200" dirty="0">
                <a:solidFill>
                  <a:schemeClr val="tx2"/>
                </a:solidFill>
              </a:rPr>
              <a:t>, Encore is committed to making your experience as easy and stress-free as possible.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CFC39-30F9-45C9-8B2A-8B99B620328B}"/>
              </a:ext>
            </a:extLst>
          </p:cNvPr>
          <p:cNvSpPr txBox="1"/>
          <p:nvPr userDrawn="1"/>
        </p:nvSpPr>
        <p:spPr>
          <a:xfrm>
            <a:off x="871522" y="1943512"/>
            <a:ext cx="272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Self-service option available </a:t>
            </a:r>
            <a:b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through our online store – EventNow</a:t>
            </a:r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6648AF8-1F68-4BB8-8D3C-A58296D883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6" y="2002935"/>
            <a:ext cx="441512" cy="319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FBE7D5-7A22-447B-97E8-0E7883000631}"/>
              </a:ext>
            </a:extLst>
          </p:cNvPr>
          <p:cNvSpPr txBox="1"/>
          <p:nvPr userDrawn="1"/>
        </p:nvSpPr>
        <p:spPr>
          <a:xfrm>
            <a:off x="0" y="257971"/>
            <a:ext cx="38013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Easy Ordering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8A5E4-726A-4E54-BD70-25D0EFF79DD3}"/>
              </a:ext>
            </a:extLst>
          </p:cNvPr>
          <p:cNvSpPr txBox="1"/>
          <p:nvPr userDrawn="1"/>
        </p:nvSpPr>
        <p:spPr>
          <a:xfrm>
            <a:off x="312866" y="2458750"/>
            <a:ext cx="3318409" cy="221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200" b="1" dirty="0"/>
              <a:t>Step 1</a:t>
            </a:r>
          </a:p>
          <a:p>
            <a:pPr>
              <a:spcAft>
                <a:spcPts val="1000"/>
              </a:spcAft>
            </a:pPr>
            <a:r>
              <a:rPr lang="en-US" sz="1200" dirty="0">
                <a:solidFill>
                  <a:schemeClr val="tx2"/>
                </a:solidFill>
              </a:rPr>
              <a:t>Visit </a:t>
            </a:r>
            <a:r>
              <a:rPr lang="en-US" sz="1200" dirty="0">
                <a:solidFill>
                  <a:schemeClr val="tx2"/>
                </a:solidFill>
                <a:hlinkClick r:id="rId3"/>
              </a:rPr>
              <a:t>EventNow</a:t>
            </a:r>
            <a:r>
              <a:rPr lang="en-US" sz="1200" dirty="0">
                <a:solidFill>
                  <a:schemeClr val="tx2"/>
                </a:solidFill>
              </a:rPr>
              <a:t> and select 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‘I am planning an exhibit booth’</a:t>
            </a:r>
          </a:p>
          <a:p>
            <a:pPr>
              <a:spcAft>
                <a:spcPts val="1000"/>
              </a:spcAft>
            </a:pPr>
            <a:r>
              <a:rPr lang="en-US" sz="1200" b="1" dirty="0"/>
              <a:t>Step 2</a:t>
            </a:r>
          </a:p>
          <a:p>
            <a:pPr>
              <a:spcAft>
                <a:spcPts val="1000"/>
              </a:spcAft>
            </a:pPr>
            <a:r>
              <a:rPr lang="en-US" sz="1200" dirty="0">
                <a:solidFill>
                  <a:schemeClr val="tx2"/>
                </a:solidFill>
              </a:rPr>
              <a:t>Browse our technology catalog</a:t>
            </a:r>
          </a:p>
          <a:p>
            <a:pPr>
              <a:spcAft>
                <a:spcPts val="1000"/>
              </a:spcAft>
            </a:pPr>
            <a:r>
              <a:rPr lang="en-US" sz="1200" b="1" dirty="0"/>
              <a:t>Step 3</a:t>
            </a:r>
          </a:p>
          <a:p>
            <a:pPr>
              <a:spcAft>
                <a:spcPts val="1000"/>
              </a:spcAft>
            </a:pPr>
            <a:r>
              <a:rPr lang="en-US" sz="1200" dirty="0">
                <a:solidFill>
                  <a:schemeClr val="tx2"/>
                </a:solidFill>
              </a:rPr>
              <a:t>Select from a list of available products/product packages and service packages, then check out.*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3A5735-9630-4075-9182-A873BC95A9C3}"/>
              </a:ext>
            </a:extLst>
          </p:cNvPr>
          <p:cNvSpPr txBox="1"/>
          <p:nvPr userDrawn="1"/>
        </p:nvSpPr>
        <p:spPr>
          <a:xfrm>
            <a:off x="404599" y="5546456"/>
            <a:ext cx="3112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Once your order is completed, a confirmation email will be sent with all your order details and a dedicated professional will still be 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on-hand to answer any questions regarding your order.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1E49F3-8789-4E2A-946A-DF85BB96D71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" y="5357164"/>
            <a:ext cx="3801361" cy="1743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B6FF85-D9F2-449E-B747-38CF8DE8D637}"/>
              </a:ext>
            </a:extLst>
          </p:cNvPr>
          <p:cNvSpPr txBox="1"/>
          <p:nvPr userDrawn="1"/>
        </p:nvSpPr>
        <p:spPr>
          <a:xfrm>
            <a:off x="4040465" y="1328612"/>
            <a:ext cx="321582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</a:rPr>
              <a:t>As the exclusive Technology Provider of </a:t>
            </a:r>
            <a:r>
              <a:rPr lang="en-US" sz="1200" dirty="0">
                <a:solidFill>
                  <a:schemeClr val="accent6"/>
                </a:solidFill>
              </a:rPr>
              <a:t>[Venue name]</a:t>
            </a:r>
            <a:r>
              <a:rPr lang="en-US" sz="1200" dirty="0">
                <a:solidFill>
                  <a:schemeClr val="tx2"/>
                </a:solidFill>
              </a:rPr>
              <a:t>, Encore is committed to making your experience as easy and stress-free as possible.</a:t>
            </a:r>
            <a:endParaRPr lang="en-US" sz="1200" b="1" dirty="0">
              <a:solidFill>
                <a:schemeClr val="tx2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Large and small format HD monitors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(40” monitors and above include floor stands)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PC Based Laptops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Various Audio Packages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Wireless Presentation Controls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HDMI Cables, Distribution Amplifiers,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and Adapters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Power Strips, Extension Cords, 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and Charging Stations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LED Lighting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Flipchart Packages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Power and Internet Connectivity Packages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72200C-8965-41B0-AEAE-FD7F2B702984}"/>
              </a:ext>
            </a:extLst>
          </p:cNvPr>
          <p:cNvSpPr txBox="1"/>
          <p:nvPr userDrawn="1"/>
        </p:nvSpPr>
        <p:spPr>
          <a:xfrm>
            <a:off x="8882332" y="4501729"/>
            <a:ext cx="29961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Need assistance or products/solutions not </a:t>
            </a:r>
            <a:br>
              <a:rPr lang="en-US" sz="1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offered in EventNow?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C0D79A-2ECE-4787-992B-4ABC7F98484C}"/>
              </a:ext>
            </a:extLst>
          </p:cNvPr>
          <p:cNvGrpSpPr/>
          <p:nvPr userDrawn="1"/>
        </p:nvGrpSpPr>
        <p:grpSpPr>
          <a:xfrm>
            <a:off x="7667201" y="681801"/>
            <a:ext cx="3259346" cy="488873"/>
            <a:chOff x="7667201" y="681801"/>
            <a:chExt cx="3259346" cy="48887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21650D-F61E-4B83-BD83-026630BE7401}"/>
                </a:ext>
              </a:extLst>
            </p:cNvPr>
            <p:cNvSpPr txBox="1"/>
            <p:nvPr/>
          </p:nvSpPr>
          <p:spPr>
            <a:xfrm>
              <a:off x="8310860" y="795432"/>
              <a:ext cx="26156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Easy ordering options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51A4A2-AF01-43FD-8DC8-5FABA35F6386}"/>
                </a:ext>
              </a:extLst>
            </p:cNvPr>
            <p:cNvGrpSpPr/>
            <p:nvPr/>
          </p:nvGrpSpPr>
          <p:grpSpPr>
            <a:xfrm>
              <a:off x="7667201" y="681801"/>
              <a:ext cx="488873" cy="488873"/>
              <a:chOff x="7674977" y="643173"/>
              <a:chExt cx="488873" cy="48887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AACED75-7D9A-4BA9-9E0A-9F2B076D1633}"/>
                  </a:ext>
                </a:extLst>
              </p:cNvPr>
              <p:cNvSpPr/>
              <p:nvPr/>
            </p:nvSpPr>
            <p:spPr>
              <a:xfrm>
                <a:off x="7674977" y="643173"/>
                <a:ext cx="488873" cy="4888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BE238236-08CF-4CC9-BE5E-378F14525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3831" y="715877"/>
                <a:ext cx="331161" cy="331161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FB544F-8CBE-42D6-9D91-D01420ADACA7}"/>
              </a:ext>
            </a:extLst>
          </p:cNvPr>
          <p:cNvGrpSpPr/>
          <p:nvPr userDrawn="1"/>
        </p:nvGrpSpPr>
        <p:grpSpPr>
          <a:xfrm>
            <a:off x="7667201" y="1420161"/>
            <a:ext cx="3754511" cy="488873"/>
            <a:chOff x="7667201" y="1420542"/>
            <a:chExt cx="3754511" cy="48887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E175CC-D27F-4FB6-B3DE-811B842B3585}"/>
                </a:ext>
              </a:extLst>
            </p:cNvPr>
            <p:cNvSpPr txBox="1"/>
            <p:nvPr/>
          </p:nvSpPr>
          <p:spPr>
            <a:xfrm>
              <a:off x="8310860" y="1517277"/>
              <a:ext cx="311085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Confirmation email is sent with your order details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966DBF9-D6F2-49B8-BE5B-7F5DBB721BDD}"/>
                </a:ext>
              </a:extLst>
            </p:cNvPr>
            <p:cNvGrpSpPr/>
            <p:nvPr/>
          </p:nvGrpSpPr>
          <p:grpSpPr>
            <a:xfrm>
              <a:off x="7667201" y="1420542"/>
              <a:ext cx="488873" cy="488873"/>
              <a:chOff x="8260463" y="1219854"/>
              <a:chExt cx="488873" cy="48887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2AB958C-7BE3-441F-8985-BB8009A89AB3}"/>
                  </a:ext>
                </a:extLst>
              </p:cNvPr>
              <p:cNvSpPr/>
              <p:nvPr/>
            </p:nvSpPr>
            <p:spPr>
              <a:xfrm>
                <a:off x="8260463" y="1219854"/>
                <a:ext cx="488873" cy="4888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 descr="Icon&#10;&#10;Description automatically generated">
                <a:extLst>
                  <a:ext uri="{FF2B5EF4-FFF2-40B4-BE49-F238E27FC236}">
                    <a16:creationId xmlns:a16="http://schemas.microsoft.com/office/drawing/2014/main" id="{149E8292-C67D-484D-BD54-1D3B632A0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97" y="1293323"/>
                <a:ext cx="319153" cy="319153"/>
              </a:xfrm>
              <a:prstGeom prst="rect">
                <a:avLst/>
              </a:prstGeom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EA237F-D150-42C1-A285-4C7B3D6EC934}"/>
              </a:ext>
            </a:extLst>
          </p:cNvPr>
          <p:cNvGrpSpPr/>
          <p:nvPr userDrawn="1"/>
        </p:nvGrpSpPr>
        <p:grpSpPr>
          <a:xfrm>
            <a:off x="7667201" y="3635242"/>
            <a:ext cx="4069601" cy="488873"/>
            <a:chOff x="7667201" y="3529644"/>
            <a:chExt cx="4069601" cy="48887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2F26E3-45C6-40DE-9344-292BCA36FD39}"/>
                </a:ext>
              </a:extLst>
            </p:cNvPr>
            <p:cNvSpPr txBox="1"/>
            <p:nvPr/>
          </p:nvSpPr>
          <p:spPr>
            <a:xfrm>
              <a:off x="8310860" y="3643275"/>
              <a:ext cx="342594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After the show, Encore picks up your rental equipment.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282E3AF-44B4-40B8-824F-8ED2A838906D}"/>
                </a:ext>
              </a:extLst>
            </p:cNvPr>
            <p:cNvGrpSpPr/>
            <p:nvPr/>
          </p:nvGrpSpPr>
          <p:grpSpPr>
            <a:xfrm>
              <a:off x="7667201" y="3529644"/>
              <a:ext cx="488873" cy="488873"/>
              <a:chOff x="7674976" y="2955829"/>
              <a:chExt cx="488873" cy="488873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B0B7221-5DC0-424A-8E67-C88E66AE3B38}"/>
                  </a:ext>
                </a:extLst>
              </p:cNvPr>
              <p:cNvSpPr/>
              <p:nvPr/>
            </p:nvSpPr>
            <p:spPr>
              <a:xfrm>
                <a:off x="7674976" y="2955829"/>
                <a:ext cx="488873" cy="4888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id="{1851E490-84BE-4E49-B304-7DDF90214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2778" y="3029037"/>
                <a:ext cx="433343" cy="318757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DC324E-2759-4E21-AF88-1AF7F3C047F7}"/>
              </a:ext>
            </a:extLst>
          </p:cNvPr>
          <p:cNvGrpSpPr/>
          <p:nvPr userDrawn="1"/>
        </p:nvGrpSpPr>
        <p:grpSpPr>
          <a:xfrm>
            <a:off x="7805256" y="4605111"/>
            <a:ext cx="903546" cy="903546"/>
            <a:chOff x="8350397" y="2418072"/>
            <a:chExt cx="488873" cy="48887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F6C6D2E-F5B1-4845-871D-722EDFBEE25C}"/>
                </a:ext>
              </a:extLst>
            </p:cNvPr>
            <p:cNvSpPr/>
            <p:nvPr/>
          </p:nvSpPr>
          <p:spPr>
            <a:xfrm>
              <a:off x="8350397" y="2418072"/>
              <a:ext cx="488873" cy="4888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A211DAB-3B22-4653-9287-E34703B7E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0135" y="2509487"/>
              <a:ext cx="299201" cy="308337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154E1D-3BD8-4EEF-9BFE-06CA36723828}"/>
              </a:ext>
            </a:extLst>
          </p:cNvPr>
          <p:cNvGrpSpPr/>
          <p:nvPr userDrawn="1"/>
        </p:nvGrpSpPr>
        <p:grpSpPr>
          <a:xfrm>
            <a:off x="7667201" y="2896881"/>
            <a:ext cx="3754511" cy="488873"/>
            <a:chOff x="7667201" y="2836147"/>
            <a:chExt cx="3754511" cy="4888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F126C6-CF90-4197-8DA4-DAD59D099881}"/>
                </a:ext>
              </a:extLst>
            </p:cNvPr>
            <p:cNvSpPr txBox="1"/>
            <p:nvPr/>
          </p:nvSpPr>
          <p:spPr>
            <a:xfrm>
              <a:off x="8310860" y="2949778"/>
              <a:ext cx="311085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Encore delivers, installs, and tests equipment. 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149A4C9-68D9-46D5-B1CF-30B90ECC5FC1}"/>
                </a:ext>
              </a:extLst>
            </p:cNvPr>
            <p:cNvGrpSpPr/>
            <p:nvPr/>
          </p:nvGrpSpPr>
          <p:grpSpPr>
            <a:xfrm>
              <a:off x="7667201" y="2836147"/>
              <a:ext cx="488873" cy="488873"/>
              <a:chOff x="7674976" y="1905388"/>
              <a:chExt cx="488873" cy="48887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0635CC7-5B5F-40C2-95B1-E2CB00863D24}"/>
                  </a:ext>
                </a:extLst>
              </p:cNvPr>
              <p:cNvSpPr/>
              <p:nvPr/>
            </p:nvSpPr>
            <p:spPr>
              <a:xfrm>
                <a:off x="7674976" y="1905388"/>
                <a:ext cx="488873" cy="4888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 descr="Icon&#10;&#10;Description automatically generated">
                <a:extLst>
                  <a:ext uri="{FF2B5EF4-FFF2-40B4-BE49-F238E27FC236}">
                    <a16:creationId xmlns:a16="http://schemas.microsoft.com/office/drawing/2014/main" id="{C8EF56CB-578F-4D93-A91B-5097129D7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595" y="1970195"/>
                <a:ext cx="375632" cy="375632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BFE0375-FDBF-4EAD-9C21-02C88102D8FD}"/>
              </a:ext>
            </a:extLst>
          </p:cNvPr>
          <p:cNvGrpSpPr/>
          <p:nvPr userDrawn="1"/>
        </p:nvGrpSpPr>
        <p:grpSpPr>
          <a:xfrm>
            <a:off x="7667201" y="2158521"/>
            <a:ext cx="3754511" cy="488873"/>
            <a:chOff x="7667201" y="2107777"/>
            <a:chExt cx="3754511" cy="48887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9A18EF-9F08-43F6-81B1-AFCA84B900A3}"/>
                </a:ext>
              </a:extLst>
            </p:cNvPr>
            <p:cNvSpPr txBox="1"/>
            <p:nvPr/>
          </p:nvSpPr>
          <p:spPr>
            <a:xfrm>
              <a:off x="8310860" y="2221408"/>
              <a:ext cx="311085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We regularly maintain and service all equipment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4636455-010A-4282-81A2-5BA4182131E2}"/>
                </a:ext>
              </a:extLst>
            </p:cNvPr>
            <p:cNvGrpSpPr/>
            <p:nvPr/>
          </p:nvGrpSpPr>
          <p:grpSpPr>
            <a:xfrm>
              <a:off x="7667201" y="2107777"/>
              <a:ext cx="488873" cy="488873"/>
              <a:chOff x="7667201" y="1981881"/>
              <a:chExt cx="488873" cy="488873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8B01685-1221-412F-AB8B-CA03287372D7}"/>
                  </a:ext>
                </a:extLst>
              </p:cNvPr>
              <p:cNvSpPr/>
              <p:nvPr/>
            </p:nvSpPr>
            <p:spPr>
              <a:xfrm>
                <a:off x="7667201" y="1981881"/>
                <a:ext cx="488873" cy="4888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4" name="Graphic 43" descr="Wrench outline">
                <a:extLst>
                  <a:ext uri="{FF2B5EF4-FFF2-40B4-BE49-F238E27FC236}">
                    <a16:creationId xmlns:a16="http://schemas.microsoft.com/office/drawing/2014/main" id="{2965CCDF-77ED-4710-A42F-66ECA4B80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733928" y="2040640"/>
                <a:ext cx="355414" cy="355414"/>
              </a:xfrm>
              <a:prstGeom prst="rect">
                <a:avLst/>
              </a:prstGeom>
            </p:spPr>
          </p:pic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E6ABB27-E258-49F0-A7EC-8635265AE340}"/>
              </a:ext>
            </a:extLst>
          </p:cNvPr>
          <p:cNvSpPr txBox="1"/>
          <p:nvPr userDrawn="1"/>
        </p:nvSpPr>
        <p:spPr>
          <a:xfrm>
            <a:off x="312866" y="4759472"/>
            <a:ext cx="30907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/>
              </a:buClr>
              <a:buFont typeface="Calibri" panose="020F0502020204030204" pitchFamily="34" charset="0"/>
              <a:buChar char="*"/>
            </a:pPr>
            <a:r>
              <a:rPr lang="en-US" sz="900" dirty="0">
                <a:solidFill>
                  <a:schemeClr val="tx2"/>
                </a:solidFill>
              </a:rPr>
              <a:t>EventNow is only available more than two days prior to event load in. If ordering within two days, contact your onsite team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D7F0F1E-976D-42A2-BBF3-EC3415D78E49}"/>
              </a:ext>
            </a:extLst>
          </p:cNvPr>
          <p:cNvCxnSpPr>
            <a:cxnSpLocks/>
          </p:cNvCxnSpPr>
          <p:nvPr userDrawn="1"/>
        </p:nvCxnSpPr>
        <p:spPr>
          <a:xfrm flipV="1">
            <a:off x="45144" y="1710095"/>
            <a:ext cx="3801361" cy="1743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591C2B77-CE80-4BF4-AC1F-6BB768DD1ED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48" y="335342"/>
            <a:ext cx="2783359" cy="40080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EABF7A4-29D7-44E4-8939-159C29737964}"/>
              </a:ext>
            </a:extLst>
          </p:cNvPr>
          <p:cNvSpPr txBox="1"/>
          <p:nvPr userDrawn="1"/>
        </p:nvSpPr>
        <p:spPr>
          <a:xfrm>
            <a:off x="4007958" y="922121"/>
            <a:ext cx="330316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offers a range of solutions for any exhibitor: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5BD351-F9DE-4C76-B65A-4E704585C78F}"/>
              </a:ext>
            </a:extLst>
          </p:cNvPr>
          <p:cNvSpPr txBox="1"/>
          <p:nvPr userDrawn="1"/>
        </p:nvSpPr>
        <p:spPr>
          <a:xfrm>
            <a:off x="8882332" y="5317601"/>
            <a:ext cx="29712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Call your on-site contact directly:</a:t>
            </a:r>
            <a:endParaRPr lang="en-US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EA573A-C0CD-4CAA-97ED-0FC1EEECC43C}"/>
              </a:ext>
            </a:extLst>
          </p:cNvPr>
          <p:cNvSpPr txBox="1"/>
          <p:nvPr userDrawn="1"/>
        </p:nvSpPr>
        <p:spPr>
          <a:xfrm>
            <a:off x="7802957" y="6554982"/>
            <a:ext cx="42730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©2022 Encore Global LP or its subsidiaries. Proprietary and Confidential Information.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C57E309-A24C-423E-9815-FF9BF21E4433}"/>
              </a:ext>
            </a:extLst>
          </p:cNvPr>
          <p:cNvSpPr/>
          <p:nvPr userDrawn="1"/>
        </p:nvSpPr>
        <p:spPr>
          <a:xfrm>
            <a:off x="3794258" y="5357164"/>
            <a:ext cx="3643497" cy="15008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459A9E-9D33-42EB-BCFD-C69328593C9B}"/>
              </a:ext>
            </a:extLst>
          </p:cNvPr>
          <p:cNvSpPr txBox="1"/>
          <p:nvPr userDrawn="1"/>
        </p:nvSpPr>
        <p:spPr>
          <a:xfrm>
            <a:off x="4029432" y="5611551"/>
            <a:ext cx="1827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NEED RIGGING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ADAD182-3268-4510-BAE7-3299F9378A5A}"/>
              </a:ext>
            </a:extLst>
          </p:cNvPr>
          <p:cNvSpPr txBox="1"/>
          <p:nvPr userDrawn="1"/>
        </p:nvSpPr>
        <p:spPr>
          <a:xfrm>
            <a:off x="4050560" y="6008234"/>
            <a:ext cx="3258201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000" dirty="0">
                <a:solidFill>
                  <a:schemeClr val="bg1"/>
                </a:solidFill>
              </a:rPr>
              <a:t>If so, please fill out rigging request, </a:t>
            </a:r>
            <a:r>
              <a:rPr lang="en-US" sz="1000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https://www.encoreglobal.com/rigging-request/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1200" b="1" dirty="0">
                <a:solidFill>
                  <a:schemeClr val="bg1"/>
                </a:solidFill>
              </a:rPr>
              <a:t>Encore representative will be in touch with you. 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F84EFF78-5734-4B00-BDE9-F52BB7BB4714}"/>
              </a:ext>
            </a:extLst>
          </p:cNvPr>
          <p:cNvCxnSpPr>
            <a:cxnSpLocks/>
          </p:cNvCxnSpPr>
          <p:nvPr userDrawn="1"/>
        </p:nvCxnSpPr>
        <p:spPr>
          <a:xfrm>
            <a:off x="6023755" y="5812582"/>
            <a:ext cx="815898" cy="406660"/>
          </a:xfrm>
          <a:prstGeom prst="bentConnector3">
            <a:avLst>
              <a:gd name="adj1" fmla="val 99978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6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5C0DE-0DCA-42AB-8E02-FA69DB7E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16" y="365125"/>
            <a:ext cx="112726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F28D9-3FF5-4AEF-8AB7-750DC629D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316" y="1825625"/>
            <a:ext cx="112726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821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9" r:id="rId2"/>
    <p:sldLayoutId id="2147483692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eventnow.encoreglobal.com/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s://www.encoreglobal.com/rigging-reques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4586631-B8BA-5972-3EA0-40C316255C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" b="3529"/>
          <a:stretch/>
        </p:blipFill>
        <p:spPr>
          <a:xfrm>
            <a:off x="6961118" y="1215631"/>
            <a:ext cx="4154557" cy="2186759"/>
          </a:xfr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B2E1D47-57BA-4D09-8D1C-B6E50EC181E8}"/>
              </a:ext>
            </a:extLst>
          </p:cNvPr>
          <p:cNvSpPr txBox="1">
            <a:spLocks/>
          </p:cNvSpPr>
          <p:nvPr/>
        </p:nvSpPr>
        <p:spPr>
          <a:xfrm>
            <a:off x="4069050" y="4389284"/>
            <a:ext cx="4053899" cy="570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tx1"/>
                </a:solidFill>
              </a:rPr>
              <a:t>Exhibitor Kit</a:t>
            </a:r>
          </a:p>
        </p:txBody>
      </p:sp>
    </p:spTree>
    <p:extLst>
      <p:ext uri="{BB962C8B-B14F-4D97-AF65-F5344CB8AC3E}">
        <p14:creationId xmlns:p14="http://schemas.microsoft.com/office/powerpoint/2010/main" val="359174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C300E15-D9AE-4213-A142-B8F6EFDEC4F4}"/>
              </a:ext>
            </a:extLst>
          </p:cNvPr>
          <p:cNvSpPr/>
          <p:nvPr/>
        </p:nvSpPr>
        <p:spPr>
          <a:xfrm>
            <a:off x="7429815" y="4331201"/>
            <a:ext cx="4762183" cy="2526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73E4D1-0008-4408-9402-1E460EDFF8F6}"/>
              </a:ext>
            </a:extLst>
          </p:cNvPr>
          <p:cNvSpPr/>
          <p:nvPr/>
        </p:nvSpPr>
        <p:spPr>
          <a:xfrm>
            <a:off x="0" y="0"/>
            <a:ext cx="38013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B26AE8-F22B-49A6-8C26-97EABE95AEBA}"/>
              </a:ext>
            </a:extLst>
          </p:cNvPr>
          <p:cNvSpPr/>
          <p:nvPr/>
        </p:nvSpPr>
        <p:spPr>
          <a:xfrm>
            <a:off x="7429817" y="0"/>
            <a:ext cx="4762183" cy="4331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1ABA9BC-1BE9-4422-8796-26B62B2DED7B}"/>
              </a:ext>
            </a:extLst>
          </p:cNvPr>
          <p:cNvSpPr txBox="1">
            <a:spLocks/>
          </p:cNvSpPr>
          <p:nvPr/>
        </p:nvSpPr>
        <p:spPr>
          <a:xfrm>
            <a:off x="7429816" y="169046"/>
            <a:ext cx="4762183" cy="460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+mn-lt"/>
              </a:rPr>
              <a:t>We make it easy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7C2A8-E4F3-447C-8888-06CBF7AACA8D}"/>
              </a:ext>
            </a:extLst>
          </p:cNvPr>
          <p:cNvSpPr txBox="1"/>
          <p:nvPr/>
        </p:nvSpPr>
        <p:spPr>
          <a:xfrm>
            <a:off x="233195" y="760971"/>
            <a:ext cx="333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As the exclusive Technology Provider of </a:t>
            </a:r>
            <a:r>
              <a:rPr lang="en-US" sz="1200" dirty="0">
                <a:solidFill>
                  <a:schemeClr val="accent6"/>
                </a:solidFill>
              </a:rPr>
              <a:t>Boston Park Plaza </a:t>
            </a:r>
            <a:r>
              <a:rPr lang="en-US" sz="1200" dirty="0">
                <a:solidFill>
                  <a:schemeClr val="tx2"/>
                </a:solidFill>
              </a:rPr>
              <a:t>Encore is committed to making your experience as easy and stress-free as possible.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043719-F6B2-4150-BB88-BE887CD3548A}"/>
              </a:ext>
            </a:extLst>
          </p:cNvPr>
          <p:cNvSpPr txBox="1"/>
          <p:nvPr/>
        </p:nvSpPr>
        <p:spPr>
          <a:xfrm>
            <a:off x="871522" y="1943512"/>
            <a:ext cx="272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Self-service option available </a:t>
            </a:r>
            <a:b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through our online store – EventNow</a:t>
            </a:r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ACADFD4D-43A2-4F85-B596-166C84647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6" y="2002935"/>
            <a:ext cx="441512" cy="31933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1E1B1F9D-9BD7-4CE8-B909-5F9665FE9FDB}"/>
              </a:ext>
            </a:extLst>
          </p:cNvPr>
          <p:cNvSpPr txBox="1"/>
          <p:nvPr/>
        </p:nvSpPr>
        <p:spPr>
          <a:xfrm>
            <a:off x="0" y="257971"/>
            <a:ext cx="38013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Easy Ordering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518D552-ED4A-4993-9078-FA09A7E3E9FD}"/>
              </a:ext>
            </a:extLst>
          </p:cNvPr>
          <p:cNvSpPr txBox="1"/>
          <p:nvPr/>
        </p:nvSpPr>
        <p:spPr>
          <a:xfrm>
            <a:off x="312866" y="2458750"/>
            <a:ext cx="3318409" cy="221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200" b="1" dirty="0"/>
              <a:t>Step 1</a:t>
            </a:r>
          </a:p>
          <a:p>
            <a:pPr>
              <a:spcAft>
                <a:spcPts val="1000"/>
              </a:spcAft>
            </a:pPr>
            <a:r>
              <a:rPr lang="en-US" sz="1200" dirty="0">
                <a:solidFill>
                  <a:schemeClr val="tx2"/>
                </a:solidFill>
              </a:rPr>
              <a:t>Visit </a:t>
            </a:r>
            <a:r>
              <a:rPr lang="en-US" sz="1200" dirty="0">
                <a:solidFill>
                  <a:schemeClr val="tx2"/>
                </a:solidFill>
                <a:hlinkClick r:id="rId3"/>
              </a:rPr>
              <a:t>EventNow</a:t>
            </a:r>
            <a:r>
              <a:rPr lang="en-US" sz="1200" dirty="0">
                <a:solidFill>
                  <a:schemeClr val="tx2"/>
                </a:solidFill>
              </a:rPr>
              <a:t> and </a:t>
            </a:r>
            <a:r>
              <a:rPr lang="en-US" sz="1200">
                <a:solidFill>
                  <a:schemeClr val="tx2"/>
                </a:solidFill>
              </a:rPr>
              <a:t>select your show</a:t>
            </a:r>
            <a:br>
              <a:rPr lang="en-US" sz="1200">
                <a:solidFill>
                  <a:schemeClr val="tx2"/>
                </a:solidFill>
              </a:rPr>
            </a:br>
            <a:endParaRPr lang="en-US" sz="1200">
              <a:solidFill>
                <a:schemeClr val="tx2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1200" b="1" dirty="0"/>
              <a:t>Step 2</a:t>
            </a:r>
          </a:p>
          <a:p>
            <a:pPr>
              <a:spcAft>
                <a:spcPts val="1000"/>
              </a:spcAft>
            </a:pPr>
            <a:r>
              <a:rPr lang="en-US" sz="1200" dirty="0">
                <a:solidFill>
                  <a:schemeClr val="tx2"/>
                </a:solidFill>
              </a:rPr>
              <a:t>Browse our technology catalog</a:t>
            </a:r>
          </a:p>
          <a:p>
            <a:pPr>
              <a:spcAft>
                <a:spcPts val="1000"/>
              </a:spcAft>
            </a:pPr>
            <a:r>
              <a:rPr lang="en-US" sz="1200" b="1" dirty="0"/>
              <a:t>Step 3</a:t>
            </a:r>
          </a:p>
          <a:p>
            <a:pPr>
              <a:spcAft>
                <a:spcPts val="1000"/>
              </a:spcAft>
            </a:pPr>
            <a:r>
              <a:rPr lang="en-US" sz="1200" dirty="0">
                <a:solidFill>
                  <a:schemeClr val="tx2"/>
                </a:solidFill>
              </a:rPr>
              <a:t>Select from a list of available products/product packages and service packages, then check out.*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C8B3E25-3DA9-42DD-9811-8D3D204F212C}"/>
              </a:ext>
            </a:extLst>
          </p:cNvPr>
          <p:cNvSpPr txBox="1"/>
          <p:nvPr/>
        </p:nvSpPr>
        <p:spPr>
          <a:xfrm>
            <a:off x="404599" y="5546456"/>
            <a:ext cx="3112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Once your order is completed, a confirmation email will be sent with all your order details and a dedicated professional will still be 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on-hand to answer any questions regarding your order.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F482D53-9D1A-4252-8640-2BBAF6BBA283}"/>
              </a:ext>
            </a:extLst>
          </p:cNvPr>
          <p:cNvCxnSpPr>
            <a:cxnSpLocks/>
          </p:cNvCxnSpPr>
          <p:nvPr/>
        </p:nvCxnSpPr>
        <p:spPr>
          <a:xfrm flipV="1">
            <a:off x="-1" y="5357164"/>
            <a:ext cx="3801361" cy="1743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E39DE6E-3B1F-40F2-A249-FC95C09A0102}"/>
              </a:ext>
            </a:extLst>
          </p:cNvPr>
          <p:cNvSpPr txBox="1"/>
          <p:nvPr/>
        </p:nvSpPr>
        <p:spPr>
          <a:xfrm>
            <a:off x="4040465" y="1328612"/>
            <a:ext cx="321582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</a:rPr>
              <a:t>As the exclusive Technology Provider of </a:t>
            </a:r>
            <a:r>
              <a:rPr lang="en-US" sz="1200" dirty="0">
                <a:solidFill>
                  <a:schemeClr val="accent6"/>
                </a:solidFill>
              </a:rPr>
              <a:t>Boston Park Plaza </a:t>
            </a:r>
            <a:r>
              <a:rPr lang="en-US" sz="1200" dirty="0">
                <a:solidFill>
                  <a:schemeClr val="tx2"/>
                </a:solidFill>
              </a:rPr>
              <a:t>Encore is committed to making your experience as easy and stress-free as possible.</a:t>
            </a:r>
            <a:endParaRPr lang="en-US" sz="1200" b="1" dirty="0">
              <a:solidFill>
                <a:schemeClr val="tx2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Large and small format HD monitors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(40” monitors and above include floor stands)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PC Based Laptops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Various Audio Packages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Wireless Presentation Controls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HDMI Cables, Distribution Amplifiers,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and Adapters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LED Lighting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Flipchart Packages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Internet Connectivity Packages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Power Strip &amp; Extension Packages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679FD51-C9BE-4716-A359-2F9E36FD6DA8}"/>
              </a:ext>
            </a:extLst>
          </p:cNvPr>
          <p:cNvSpPr txBox="1"/>
          <p:nvPr/>
        </p:nvSpPr>
        <p:spPr>
          <a:xfrm>
            <a:off x="8882332" y="4501729"/>
            <a:ext cx="29961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Need assistance or products/solutions not </a:t>
            </a:r>
            <a:br>
              <a:rPr lang="en-US" sz="1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offered in EventNow?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235CBE2-278F-4620-9998-5079DDD0E954}"/>
              </a:ext>
            </a:extLst>
          </p:cNvPr>
          <p:cNvSpPr txBox="1"/>
          <p:nvPr/>
        </p:nvSpPr>
        <p:spPr>
          <a:xfrm>
            <a:off x="8754672" y="5753638"/>
            <a:ext cx="30327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Nina D’Elia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Senior Sales Manager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Nina.d’elia</a:t>
            </a:r>
            <a:r>
              <a:rPr lang="en-US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@encore</a:t>
            </a:r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global.com</a:t>
            </a:r>
            <a:endParaRPr lang="en-US" sz="1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40D39-8A83-47FB-9AB4-EAB67004F3AD}"/>
              </a:ext>
            </a:extLst>
          </p:cNvPr>
          <p:cNvGrpSpPr/>
          <p:nvPr/>
        </p:nvGrpSpPr>
        <p:grpSpPr>
          <a:xfrm>
            <a:off x="7667201" y="681801"/>
            <a:ext cx="3259346" cy="488873"/>
            <a:chOff x="7667201" y="681801"/>
            <a:chExt cx="3259346" cy="488873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0F1C660-3033-4230-91E3-41391F3E1977}"/>
                </a:ext>
              </a:extLst>
            </p:cNvPr>
            <p:cNvSpPr txBox="1"/>
            <p:nvPr/>
          </p:nvSpPr>
          <p:spPr>
            <a:xfrm>
              <a:off x="8310860" y="795432"/>
              <a:ext cx="26156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Easy ordering options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7195E30-6BF1-4077-BBAE-B176FBB247D1}"/>
                </a:ext>
              </a:extLst>
            </p:cNvPr>
            <p:cNvGrpSpPr/>
            <p:nvPr/>
          </p:nvGrpSpPr>
          <p:grpSpPr>
            <a:xfrm>
              <a:off x="7667201" y="681801"/>
              <a:ext cx="488873" cy="488873"/>
              <a:chOff x="7674977" y="643173"/>
              <a:chExt cx="488873" cy="488873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46C4AA6-BFC4-4A59-937A-97B68802A6B7}"/>
                  </a:ext>
                </a:extLst>
              </p:cNvPr>
              <p:cNvSpPr/>
              <p:nvPr/>
            </p:nvSpPr>
            <p:spPr>
              <a:xfrm>
                <a:off x="7674977" y="643173"/>
                <a:ext cx="488873" cy="4888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pic>
            <p:nvPicPr>
              <p:cNvPr id="107" name="Picture 106" descr="Icon&#10;&#10;Description automatically generated">
                <a:extLst>
                  <a:ext uri="{FF2B5EF4-FFF2-40B4-BE49-F238E27FC236}">
                    <a16:creationId xmlns:a16="http://schemas.microsoft.com/office/drawing/2014/main" id="{3D3A4C33-7B1A-401E-BFE0-83B57CF71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3831" y="715877"/>
                <a:ext cx="331161" cy="331161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A337EB-817F-46E7-A839-C68F06003756}"/>
              </a:ext>
            </a:extLst>
          </p:cNvPr>
          <p:cNvGrpSpPr/>
          <p:nvPr/>
        </p:nvGrpSpPr>
        <p:grpSpPr>
          <a:xfrm>
            <a:off x="7667201" y="1420161"/>
            <a:ext cx="3754511" cy="488873"/>
            <a:chOff x="7667201" y="1420542"/>
            <a:chExt cx="3754511" cy="488873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61D56FB-9549-4C31-8286-09F624C1D0FA}"/>
                </a:ext>
              </a:extLst>
            </p:cNvPr>
            <p:cNvSpPr txBox="1"/>
            <p:nvPr/>
          </p:nvSpPr>
          <p:spPr>
            <a:xfrm>
              <a:off x="8310860" y="1517277"/>
              <a:ext cx="311085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Confirmation email is sent with your order details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232ABA3A-3763-452E-B56E-51590D9724B5}"/>
                </a:ext>
              </a:extLst>
            </p:cNvPr>
            <p:cNvGrpSpPr/>
            <p:nvPr/>
          </p:nvGrpSpPr>
          <p:grpSpPr>
            <a:xfrm>
              <a:off x="7667201" y="1420542"/>
              <a:ext cx="488873" cy="488873"/>
              <a:chOff x="8260463" y="1219854"/>
              <a:chExt cx="488873" cy="488873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8126B3D-980A-4D3A-BAF5-0BDDE1D04747}"/>
                  </a:ext>
                </a:extLst>
              </p:cNvPr>
              <p:cNvSpPr/>
              <p:nvPr/>
            </p:nvSpPr>
            <p:spPr>
              <a:xfrm>
                <a:off x="8260463" y="1219854"/>
                <a:ext cx="488873" cy="4888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pic>
            <p:nvPicPr>
              <p:cNvPr id="110" name="Picture 109" descr="Icon&#10;&#10;Description automatically generated">
                <a:extLst>
                  <a:ext uri="{FF2B5EF4-FFF2-40B4-BE49-F238E27FC236}">
                    <a16:creationId xmlns:a16="http://schemas.microsoft.com/office/drawing/2014/main" id="{38275740-48FF-4A25-82FA-E21CCF950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97" y="1293323"/>
                <a:ext cx="319153" cy="319153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FE3AF1-9D32-45DD-8CE3-51CFE0DCCC8E}"/>
              </a:ext>
            </a:extLst>
          </p:cNvPr>
          <p:cNvGrpSpPr/>
          <p:nvPr/>
        </p:nvGrpSpPr>
        <p:grpSpPr>
          <a:xfrm>
            <a:off x="7667201" y="3635242"/>
            <a:ext cx="4069601" cy="488873"/>
            <a:chOff x="7667201" y="3529644"/>
            <a:chExt cx="4069601" cy="488873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D046D45-A951-47F2-9733-E218EFBD0BDA}"/>
                </a:ext>
              </a:extLst>
            </p:cNvPr>
            <p:cNvSpPr txBox="1"/>
            <p:nvPr/>
          </p:nvSpPr>
          <p:spPr>
            <a:xfrm>
              <a:off x="8310860" y="3643275"/>
              <a:ext cx="342594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After the show, Encore picks up your rental equipment 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81E6AD2-F9BA-43B9-8DF5-6643B3CCF0C9}"/>
                </a:ext>
              </a:extLst>
            </p:cNvPr>
            <p:cNvGrpSpPr/>
            <p:nvPr/>
          </p:nvGrpSpPr>
          <p:grpSpPr>
            <a:xfrm>
              <a:off x="7667201" y="3529644"/>
              <a:ext cx="488873" cy="488873"/>
              <a:chOff x="7674976" y="2955829"/>
              <a:chExt cx="488873" cy="488873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48389935-B828-49E8-94B5-D44B73188D22}"/>
                  </a:ext>
                </a:extLst>
              </p:cNvPr>
              <p:cNvSpPr/>
              <p:nvPr/>
            </p:nvSpPr>
            <p:spPr>
              <a:xfrm>
                <a:off x="7674976" y="2955829"/>
                <a:ext cx="488873" cy="4888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pic>
            <p:nvPicPr>
              <p:cNvPr id="113" name="Picture 112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id="{BB5F2FDD-49E7-41E7-86F6-5A4237924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2778" y="3029037"/>
                <a:ext cx="433343" cy="318757"/>
              </a:xfrm>
              <a:prstGeom prst="rect">
                <a:avLst/>
              </a:prstGeom>
            </p:spPr>
          </p:pic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21FDC12-B325-4A71-8AC0-41252C2AA73E}"/>
              </a:ext>
            </a:extLst>
          </p:cNvPr>
          <p:cNvGrpSpPr/>
          <p:nvPr/>
        </p:nvGrpSpPr>
        <p:grpSpPr>
          <a:xfrm>
            <a:off x="7805256" y="4605111"/>
            <a:ext cx="903546" cy="903546"/>
            <a:chOff x="8350397" y="2418072"/>
            <a:chExt cx="488873" cy="488873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82A4E41-FB64-4491-8DF4-5CA799B66E1B}"/>
                </a:ext>
              </a:extLst>
            </p:cNvPr>
            <p:cNvSpPr/>
            <p:nvPr/>
          </p:nvSpPr>
          <p:spPr>
            <a:xfrm>
              <a:off x="8350397" y="2418072"/>
              <a:ext cx="488873" cy="4888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" name="Picture 115" descr="Icon&#10;&#10;Description automatically generated">
              <a:extLst>
                <a:ext uri="{FF2B5EF4-FFF2-40B4-BE49-F238E27FC236}">
                  <a16:creationId xmlns:a16="http://schemas.microsoft.com/office/drawing/2014/main" id="{04241269-BABE-4829-87B5-E9F8B76CB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0135" y="2509487"/>
              <a:ext cx="299201" cy="30833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1CB0EE-E33D-427A-AE38-E0527867F9B4}"/>
              </a:ext>
            </a:extLst>
          </p:cNvPr>
          <p:cNvGrpSpPr/>
          <p:nvPr/>
        </p:nvGrpSpPr>
        <p:grpSpPr>
          <a:xfrm>
            <a:off x="7667201" y="2896881"/>
            <a:ext cx="3754511" cy="488873"/>
            <a:chOff x="7667201" y="2836147"/>
            <a:chExt cx="3754511" cy="488873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38BCCF4-29C9-4505-B067-73CD0E4ABAAB}"/>
                </a:ext>
              </a:extLst>
            </p:cNvPr>
            <p:cNvSpPr txBox="1"/>
            <p:nvPr/>
          </p:nvSpPr>
          <p:spPr>
            <a:xfrm>
              <a:off x="8310860" y="2949778"/>
              <a:ext cx="311085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Encore delivers, installs, and tests equipment 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F8A038C-F952-4BCC-B25B-F1D3F18F86CF}"/>
                </a:ext>
              </a:extLst>
            </p:cNvPr>
            <p:cNvGrpSpPr/>
            <p:nvPr/>
          </p:nvGrpSpPr>
          <p:grpSpPr>
            <a:xfrm>
              <a:off x="7667201" y="2836147"/>
              <a:ext cx="488873" cy="488873"/>
              <a:chOff x="7674976" y="1905388"/>
              <a:chExt cx="488873" cy="488873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3F919E9-D8B0-4446-B5EF-BB8ED49A3A34}"/>
                  </a:ext>
                </a:extLst>
              </p:cNvPr>
              <p:cNvSpPr/>
              <p:nvPr/>
            </p:nvSpPr>
            <p:spPr>
              <a:xfrm>
                <a:off x="7674976" y="1905388"/>
                <a:ext cx="488873" cy="4888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pic>
            <p:nvPicPr>
              <p:cNvPr id="119" name="Picture 118" descr="Icon&#10;&#10;Description automatically generated">
                <a:extLst>
                  <a:ext uri="{FF2B5EF4-FFF2-40B4-BE49-F238E27FC236}">
                    <a16:creationId xmlns:a16="http://schemas.microsoft.com/office/drawing/2014/main" id="{C85444C8-34CE-46B4-9F1E-AD2D0FB405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595" y="1970195"/>
                <a:ext cx="375632" cy="375632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FA3C9CB-444E-454E-8230-77113A220A58}"/>
              </a:ext>
            </a:extLst>
          </p:cNvPr>
          <p:cNvGrpSpPr/>
          <p:nvPr/>
        </p:nvGrpSpPr>
        <p:grpSpPr>
          <a:xfrm>
            <a:off x="7667201" y="2158521"/>
            <a:ext cx="3754511" cy="488873"/>
            <a:chOff x="7667201" y="2107777"/>
            <a:chExt cx="3754511" cy="488873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3D96E8A-F3C1-4B83-8E88-3611D1A3F678}"/>
                </a:ext>
              </a:extLst>
            </p:cNvPr>
            <p:cNvSpPr txBox="1"/>
            <p:nvPr/>
          </p:nvSpPr>
          <p:spPr>
            <a:xfrm>
              <a:off x="8310860" y="2221408"/>
              <a:ext cx="311085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We regularly maintain and service all equipment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78FD2FB-3D33-4C69-921E-F915248708F9}"/>
                </a:ext>
              </a:extLst>
            </p:cNvPr>
            <p:cNvGrpSpPr/>
            <p:nvPr/>
          </p:nvGrpSpPr>
          <p:grpSpPr>
            <a:xfrm>
              <a:off x="7667201" y="2107777"/>
              <a:ext cx="488873" cy="488873"/>
              <a:chOff x="7667201" y="1981881"/>
              <a:chExt cx="488873" cy="488873"/>
            </a:xfrm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C3AD85FB-3DC5-4C76-A00B-2702D5A393ED}"/>
                  </a:ext>
                </a:extLst>
              </p:cNvPr>
              <p:cNvSpPr/>
              <p:nvPr/>
            </p:nvSpPr>
            <p:spPr>
              <a:xfrm>
                <a:off x="7667201" y="1981881"/>
                <a:ext cx="488873" cy="4888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pic>
            <p:nvPicPr>
              <p:cNvPr id="37" name="Graphic 36" descr="Wrench outline">
                <a:extLst>
                  <a:ext uri="{FF2B5EF4-FFF2-40B4-BE49-F238E27FC236}">
                    <a16:creationId xmlns:a16="http://schemas.microsoft.com/office/drawing/2014/main" id="{B85EBA28-B6CC-4D33-AB1B-57D0C837A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733928" y="2040640"/>
                <a:ext cx="355414" cy="355414"/>
              </a:xfrm>
              <a:prstGeom prst="rect">
                <a:avLst/>
              </a:prstGeom>
            </p:spPr>
          </p:pic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52E70D7-010A-49D6-95A7-9222C3B7A461}"/>
              </a:ext>
            </a:extLst>
          </p:cNvPr>
          <p:cNvSpPr txBox="1"/>
          <p:nvPr/>
        </p:nvSpPr>
        <p:spPr>
          <a:xfrm>
            <a:off x="312866" y="4759472"/>
            <a:ext cx="30907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/>
              </a:buClr>
              <a:buFont typeface="Calibri" panose="020F0502020204030204" pitchFamily="34" charset="0"/>
              <a:buChar char="*"/>
            </a:pPr>
            <a:r>
              <a:rPr lang="en-US" sz="900" dirty="0">
                <a:solidFill>
                  <a:schemeClr val="tx2"/>
                </a:solidFill>
              </a:rPr>
              <a:t>EventNow is only available more than two days prior to event load in. If ordering within two days, contact your Encore on-site team.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0CDD1F3-E700-4A96-92B9-FDB9F1C4C83D}"/>
              </a:ext>
            </a:extLst>
          </p:cNvPr>
          <p:cNvCxnSpPr>
            <a:cxnSpLocks/>
          </p:cNvCxnSpPr>
          <p:nvPr/>
        </p:nvCxnSpPr>
        <p:spPr>
          <a:xfrm flipV="1">
            <a:off x="45144" y="1710095"/>
            <a:ext cx="3801361" cy="1743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76E6161B-A38D-41FF-B8CE-5C6A7868B3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48" y="335342"/>
            <a:ext cx="2783359" cy="400803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266346E-C410-4D6A-93F0-65E6321D1476}"/>
              </a:ext>
            </a:extLst>
          </p:cNvPr>
          <p:cNvSpPr txBox="1"/>
          <p:nvPr/>
        </p:nvSpPr>
        <p:spPr>
          <a:xfrm>
            <a:off x="4007958" y="922121"/>
            <a:ext cx="330316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offers a range of solutions for any exhibitor: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BB413A-1CCF-401C-9063-F31B01789A2E}"/>
              </a:ext>
            </a:extLst>
          </p:cNvPr>
          <p:cNvSpPr txBox="1"/>
          <p:nvPr/>
        </p:nvSpPr>
        <p:spPr>
          <a:xfrm>
            <a:off x="8882332" y="5317601"/>
            <a:ext cx="29712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Call your Encore on-site contact directly:</a:t>
            </a:r>
            <a:endParaRPr lang="en-US" sz="12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B36E32F-60B4-4FF8-A238-ABE42D04A9B7}"/>
              </a:ext>
            </a:extLst>
          </p:cNvPr>
          <p:cNvSpPr txBox="1"/>
          <p:nvPr/>
        </p:nvSpPr>
        <p:spPr>
          <a:xfrm>
            <a:off x="7802957" y="6554982"/>
            <a:ext cx="42730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©2022 Encore Global LP or its subsidiaries. Proprietary and Confidential Information.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13C97DE-4BC7-46E5-80A6-D200FE080496}"/>
              </a:ext>
            </a:extLst>
          </p:cNvPr>
          <p:cNvSpPr/>
          <p:nvPr/>
        </p:nvSpPr>
        <p:spPr>
          <a:xfrm>
            <a:off x="3794258" y="5357164"/>
            <a:ext cx="3643497" cy="15008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9CB9ED6-60AF-4AFF-8873-101D40FCF72E}"/>
              </a:ext>
            </a:extLst>
          </p:cNvPr>
          <p:cNvSpPr txBox="1"/>
          <p:nvPr/>
        </p:nvSpPr>
        <p:spPr>
          <a:xfrm>
            <a:off x="4029432" y="5611551"/>
            <a:ext cx="1827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NEED RIGGING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470A18A-DDD4-4EBC-B24A-985FE5A290BA}"/>
              </a:ext>
            </a:extLst>
          </p:cNvPr>
          <p:cNvSpPr txBox="1"/>
          <p:nvPr/>
        </p:nvSpPr>
        <p:spPr>
          <a:xfrm>
            <a:off x="4050560" y="6008234"/>
            <a:ext cx="3258201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000" dirty="0">
                <a:solidFill>
                  <a:schemeClr val="bg1"/>
                </a:solidFill>
              </a:rPr>
              <a:t>If so, please fill out rigging request, </a:t>
            </a:r>
            <a:r>
              <a:rPr lang="en-US" sz="1000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https://www.encoreglobal.com/rigging-request/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1200" b="1" dirty="0">
                <a:solidFill>
                  <a:schemeClr val="bg1"/>
                </a:solidFill>
              </a:rPr>
              <a:t>Encore representative will be in touch with you. 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8F3B5F39-DAD4-4A4F-9B6A-76B6AA738A00}"/>
              </a:ext>
            </a:extLst>
          </p:cNvPr>
          <p:cNvCxnSpPr>
            <a:cxnSpLocks/>
          </p:cNvCxnSpPr>
          <p:nvPr/>
        </p:nvCxnSpPr>
        <p:spPr>
          <a:xfrm>
            <a:off x="6023755" y="5812582"/>
            <a:ext cx="815898" cy="406660"/>
          </a:xfrm>
          <a:prstGeom prst="bentConnector3">
            <a:avLst>
              <a:gd name="adj1" fmla="val 99978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79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6302CED-4D56-4C69-BC1A-3092102F1B22}"/>
              </a:ext>
            </a:extLst>
          </p:cNvPr>
          <p:cNvSpPr/>
          <p:nvPr/>
        </p:nvSpPr>
        <p:spPr>
          <a:xfrm>
            <a:off x="0" y="0"/>
            <a:ext cx="293880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 descr="A picture containing indoor, scene&#10;&#10;Description automatically generated">
            <a:extLst>
              <a:ext uri="{FF2B5EF4-FFF2-40B4-BE49-F238E27FC236}">
                <a16:creationId xmlns:a16="http://schemas.microsoft.com/office/drawing/2014/main" id="{4D3FBE22-00E0-45EC-AC99-86609ED32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"/>
          <a:stretch/>
        </p:blipFill>
        <p:spPr>
          <a:xfrm>
            <a:off x="7704916" y="2562772"/>
            <a:ext cx="4554320" cy="42952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151251-85A7-4399-BF4F-01E239B0169E}"/>
              </a:ext>
            </a:extLst>
          </p:cNvPr>
          <p:cNvSpPr txBox="1">
            <a:spLocks/>
          </p:cNvSpPr>
          <p:nvPr/>
        </p:nvSpPr>
        <p:spPr>
          <a:xfrm>
            <a:off x="492683" y="353011"/>
            <a:ext cx="2506718" cy="103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What else can we do?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9AB66A-E74D-4C29-AF51-9302338984FF}"/>
              </a:ext>
            </a:extLst>
          </p:cNvPr>
          <p:cNvSpPr/>
          <p:nvPr/>
        </p:nvSpPr>
        <p:spPr>
          <a:xfrm>
            <a:off x="492681" y="1441303"/>
            <a:ext cx="4155635" cy="2446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72" tIns="118872" rIns="118872" bIns="118872" numCol="1" rtlCol="0" anchor="t">
            <a:noAutofit/>
          </a:bodyPr>
          <a:lstStyle/>
          <a:p>
            <a:pPr marR="0" rtl="0">
              <a:spcAft>
                <a:spcPts val="1000"/>
              </a:spcAft>
            </a:pPr>
            <a:r>
              <a:rPr lang="en-US" sz="2500" b="1" i="0" u="none" strike="noStrike" baseline="30000" dirty="0">
                <a:solidFill>
                  <a:schemeClr val="accent2"/>
                </a:solidFill>
              </a:rPr>
              <a:t>Experiential Exhibits</a:t>
            </a:r>
          </a:p>
          <a:p>
            <a:pPr marR="0" rtl="0">
              <a:spcAft>
                <a:spcPts val="1000"/>
              </a:spcAft>
            </a:pPr>
            <a:r>
              <a:rPr lang="en-US" sz="2500" b="1" i="0" u="none" strike="noStrike" baseline="30000" dirty="0">
                <a:solidFill>
                  <a:schemeClr val="accent2"/>
                </a:solidFill>
              </a:rPr>
              <a:t>Led Walls</a:t>
            </a:r>
          </a:p>
          <a:p>
            <a:pPr marR="0" rtl="0">
              <a:spcAft>
                <a:spcPts val="1000"/>
              </a:spcAft>
            </a:pPr>
            <a:r>
              <a:rPr lang="en-US" sz="2500" b="1" i="0" u="none" strike="noStrike" baseline="30000" dirty="0">
                <a:solidFill>
                  <a:schemeClr val="accent2"/>
                </a:solidFill>
              </a:rPr>
              <a:t>Lighting Solutions </a:t>
            </a:r>
          </a:p>
          <a:p>
            <a:pPr marR="0" rtl="0">
              <a:spcAft>
                <a:spcPts val="1000"/>
              </a:spcAft>
            </a:pPr>
            <a:r>
              <a:rPr lang="en-US" sz="2500" b="1" i="0" u="none" strike="noStrike" baseline="30000" dirty="0">
                <a:solidFill>
                  <a:schemeClr val="accent2"/>
                </a:solidFill>
              </a:rPr>
              <a:t>Projection </a:t>
            </a:r>
          </a:p>
          <a:p>
            <a:pPr marR="0" rtl="0">
              <a:spcAft>
                <a:spcPts val="1000"/>
              </a:spcAft>
            </a:pPr>
            <a:r>
              <a:rPr lang="en-US" sz="2500" b="1" i="0" u="none" strike="noStrike" baseline="30000" dirty="0">
                <a:solidFill>
                  <a:schemeClr val="accent2"/>
                </a:solidFill>
              </a:rPr>
              <a:t>Video Solutions</a:t>
            </a:r>
          </a:p>
          <a:p>
            <a:pPr marR="0" rtl="0">
              <a:spcAft>
                <a:spcPts val="1000"/>
              </a:spcAft>
            </a:pPr>
            <a:r>
              <a:rPr lang="en-US" sz="2500" b="1" i="0" u="none" strike="noStrike" baseline="30000" dirty="0">
                <a:solidFill>
                  <a:schemeClr val="accent2"/>
                </a:solidFill>
              </a:rPr>
              <a:t>And More!</a:t>
            </a:r>
          </a:p>
        </p:txBody>
      </p:sp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0B03C9C4-F016-44A8-AD0B-BF947B2A5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05"/>
          <a:stretch/>
        </p:blipFill>
        <p:spPr>
          <a:xfrm>
            <a:off x="2938806" y="2588678"/>
            <a:ext cx="4664794" cy="42693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15B00D-0A56-4704-B7F6-8168AECED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97" y="-1"/>
            <a:ext cx="5046701" cy="4559967"/>
          </a:xfrm>
          <a:prstGeom prst="rect">
            <a:avLst/>
          </a:prstGeom>
        </p:spPr>
      </p:pic>
      <p:pic>
        <p:nvPicPr>
          <p:cNvPr id="30" name="Picture 29" descr="A picture containing text, colorful, display&#10;&#10;Description automatically generated">
            <a:extLst>
              <a:ext uri="{FF2B5EF4-FFF2-40B4-BE49-F238E27FC236}">
                <a16:creationId xmlns:a16="http://schemas.microsoft.com/office/drawing/2014/main" id="{61C186E0-3A84-44D2-8328-752B17CE06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/>
          <a:stretch/>
        </p:blipFill>
        <p:spPr>
          <a:xfrm>
            <a:off x="2938806" y="-2"/>
            <a:ext cx="4681032" cy="45599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CBF4799-DA1C-4EC4-A801-6C09152A8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81" y="6001222"/>
            <a:ext cx="1835216" cy="50376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B4E3A5-66CC-4785-A9A7-3686DD8A548C}"/>
              </a:ext>
            </a:extLst>
          </p:cNvPr>
          <p:cNvCxnSpPr>
            <a:cxnSpLocks/>
          </p:cNvCxnSpPr>
          <p:nvPr/>
        </p:nvCxnSpPr>
        <p:spPr>
          <a:xfrm>
            <a:off x="2842788" y="2177716"/>
            <a:ext cx="9400210" cy="0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AA4DB6-3C38-41B6-8856-3E19413467A9}"/>
              </a:ext>
            </a:extLst>
          </p:cNvPr>
          <p:cNvCxnSpPr>
            <a:cxnSpLocks/>
          </p:cNvCxnSpPr>
          <p:nvPr/>
        </p:nvCxnSpPr>
        <p:spPr>
          <a:xfrm>
            <a:off x="2697933" y="4559966"/>
            <a:ext cx="9561303" cy="0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312E95-9C69-404C-A1DC-FDD57D83A9B0}"/>
              </a:ext>
            </a:extLst>
          </p:cNvPr>
          <p:cNvCxnSpPr>
            <a:cxnSpLocks/>
          </p:cNvCxnSpPr>
          <p:nvPr/>
        </p:nvCxnSpPr>
        <p:spPr>
          <a:xfrm flipV="1">
            <a:off x="7619838" y="-2"/>
            <a:ext cx="0" cy="6858002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9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core 2021">
      <a:dk1>
        <a:srgbClr val="1F1646"/>
      </a:dk1>
      <a:lt1>
        <a:srgbClr val="FFFFFF"/>
      </a:lt1>
      <a:dk2>
        <a:srgbClr val="414042"/>
      </a:dk2>
      <a:lt2>
        <a:srgbClr val="E7E6E6"/>
      </a:lt2>
      <a:accent1>
        <a:srgbClr val="141444"/>
      </a:accent1>
      <a:accent2>
        <a:srgbClr val="00BFDE"/>
      </a:accent2>
      <a:accent3>
        <a:srgbClr val="FCC72A"/>
      </a:accent3>
      <a:accent4>
        <a:srgbClr val="E7018A"/>
      </a:accent4>
      <a:accent5>
        <a:srgbClr val="702FA0"/>
      </a:accent5>
      <a:accent6>
        <a:srgbClr val="A7549F"/>
      </a:accent6>
      <a:hlink>
        <a:srgbClr val="0075C9"/>
      </a:hlink>
      <a:folHlink>
        <a:srgbClr val="0075C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EE7748BF25943AB638743C3100E27" ma:contentTypeVersion="13" ma:contentTypeDescription="Create a new document." ma:contentTypeScope="" ma:versionID="e10f7ea26dd7176780d613df12e7356e">
  <xsd:schema xmlns:xsd="http://www.w3.org/2001/XMLSchema" xmlns:xs="http://www.w3.org/2001/XMLSchema" xmlns:p="http://schemas.microsoft.com/office/2006/metadata/properties" xmlns:ns2="16c295aa-2e21-41a1-8592-2fcbea83d1a2" xmlns:ns3="07578c4b-c17d-4a70-badb-d2dd8a7bfbd1" targetNamespace="http://schemas.microsoft.com/office/2006/metadata/properties" ma:root="true" ma:fieldsID="bfe8d774557ba5d621c20e9054f80544" ns2:_="" ns3:_="">
    <xsd:import namespace="16c295aa-2e21-41a1-8592-2fcbea83d1a2"/>
    <xsd:import namespace="07578c4b-c17d-4a70-badb-d2dd8a7bf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295aa-2e21-41a1-8592-2fcbea83d1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78c4b-c17d-4a70-badb-d2dd8a7bfb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14198-C5B6-4BB9-8DB9-4CE91CB51F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C28AFB-FD06-4A6B-A1D1-79DDAF79A2DC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7578c4b-c17d-4a70-badb-d2dd8a7bfbd1"/>
    <ds:schemaRef ds:uri="16c295aa-2e21-41a1-8592-2fcbea83d1a2"/>
  </ds:schemaRefs>
</ds:datastoreItem>
</file>

<file path=customXml/itemProps3.xml><?xml version="1.0" encoding="utf-8"?>
<ds:datastoreItem xmlns:ds="http://schemas.openxmlformats.org/officeDocument/2006/customXml" ds:itemID="{B187E617-BF70-44C2-BAC9-E842BABD2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295aa-2e21-41a1-8592-2fcbea83d1a2"/>
    <ds:schemaRef ds:uri="07578c4b-c17d-4a70-badb-d2dd8a7bf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Words>345</Words>
  <Application>Microsoft Office PowerPoint</Application>
  <PresentationFormat>Widescreen</PresentationFormat>
  <Paragraphs>46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Encore</dc:creator>
  <cp:lastModifiedBy>Nina D’Elia</cp:lastModifiedBy>
  <cp:revision>11</cp:revision>
  <dcterms:created xsi:type="dcterms:W3CDTF">2020-09-21T20:30:26Z</dcterms:created>
  <dcterms:modified xsi:type="dcterms:W3CDTF">2024-07-10T20:16:28Z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0x0101003AAEE7748BF25943AB638743C3100E27</vt:lpwstr>
  </property>
</Properties>
</file>